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8" r:id="rId4"/>
    <p:sldMasterId id="2147483719" r:id="rId5"/>
  </p:sldMasterIdLst>
  <p:notesMasterIdLst>
    <p:notesMasterId r:id="rId16"/>
  </p:notesMasterIdLst>
  <p:handoutMasterIdLst>
    <p:handoutMasterId r:id="rId17"/>
  </p:handoutMasterIdLst>
  <p:sldIdLst>
    <p:sldId id="256" r:id="rId6"/>
    <p:sldId id="287" r:id="rId7"/>
    <p:sldId id="285" r:id="rId8"/>
    <p:sldId id="289" r:id="rId9"/>
    <p:sldId id="286" r:id="rId10"/>
    <p:sldId id="283" r:id="rId11"/>
    <p:sldId id="284" r:id="rId12"/>
    <p:sldId id="281" r:id="rId13"/>
    <p:sldId id="280" r:id="rId14"/>
    <p:sldId id="290" r:id="rId15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5B4EC"/>
    <a:srgbClr val="00FE7F"/>
    <a:srgbClr val="000000"/>
    <a:srgbClr val="D9D9D9"/>
    <a:srgbClr val="F7CBAC"/>
    <a:srgbClr val="5467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6" autoAdjust="0"/>
    <p:restoredTop sz="86450"/>
  </p:normalViewPr>
  <p:slideViewPr>
    <p:cSldViewPr snapToGrid="0" snapToObjects="1">
      <p:cViewPr varScale="1">
        <p:scale>
          <a:sx n="168" d="100"/>
          <a:sy n="168" d="100"/>
        </p:scale>
        <p:origin x="2106" y="12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 showGuides="1">
      <p:cViewPr varScale="1">
        <p:scale>
          <a:sx n="127" d="100"/>
          <a:sy n="127" d="100"/>
        </p:scale>
        <p:origin x="3048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10" Type="http://schemas.openxmlformats.org/officeDocument/2006/relationships/slide" Target="slides/slide5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>
            <a:extLst>
              <a:ext uri="{FF2B5EF4-FFF2-40B4-BE49-F238E27FC236}">
                <a16:creationId xmlns:a16="http://schemas.microsoft.com/office/drawing/2014/main" id="{89D317E2-89CF-BF42-AE9F-1E591F3FE62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D34C057F-DD8E-3C49-A2E7-A6D6ECD66F8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37569D-5793-854B-AD14-A4A92002595E}" type="datetimeFigureOut">
              <a:rPr lang="nl-NL" smtClean="0"/>
              <a:t>21-3-2023</a:t>
            </a:fld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0864519D-1C87-FD4B-B00A-2DA94782ED9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1A08F263-2994-7B4C-82A2-4CDFFA4B0E0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34E908-F265-BD4B-9820-E8CE97EAAC27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4723131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3FB1B7-C8F7-8843-BF43-280387B2B40F}" type="datetimeFigureOut">
              <a:rPr lang="nl-NL" smtClean="0"/>
              <a:t>21-3-2023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nl-NL"/>
              <a:t>Tekststijl van het model bewerken
Tweede niveau
Derde niveau
Vierde niveau
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FC5874-2264-DB45-A455-DDA96B8CCAE6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563905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FC5874-2264-DB45-A455-DDA96B8CCAE6}" type="slidenum">
              <a:rPr lang="nl-NL" smtClean="0"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628335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ENERIC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A6C8C274-345F-C24F-B914-9D57A4FC4BF7}" type="datetime2">
              <a:rPr lang="nl-NL" smtClean="0"/>
              <a:t>dinsdag 21 maart 2023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714646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TE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9C85429B-7EB3-084A-A4F2-852F584DF39D}" type="datetime2">
              <a:rPr lang="nl-NL" smtClean="0"/>
              <a:t>dinsdag 21 maart 2023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pic>
        <p:nvPicPr>
          <p:cNvPr id="20" name="Afbeelding 19">
            <a:extLst>
              <a:ext uri="{FF2B5EF4-FFF2-40B4-BE49-F238E27FC236}">
                <a16:creationId xmlns:a16="http://schemas.microsoft.com/office/drawing/2014/main" id="{7915C8A6-1C65-1B4D-96DE-491178A58B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0196" y="0"/>
            <a:ext cx="1357004" cy="135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5983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ISURE EVENT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76B00DB6-5B71-E84F-BC2E-BED7F0E7F3EC}" type="datetime2">
              <a:rPr lang="nl-NL" smtClean="0"/>
              <a:t>dinsdag 21 maart 2023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pic>
        <p:nvPicPr>
          <p:cNvPr id="20" name="Afbeelding 19">
            <a:extLst>
              <a:ext uri="{FF2B5EF4-FFF2-40B4-BE49-F238E27FC236}">
                <a16:creationId xmlns:a16="http://schemas.microsoft.com/office/drawing/2014/main" id="{7915C8A6-1C65-1B4D-96DE-491178A58B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0196" y="3525"/>
            <a:ext cx="1357004" cy="1508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4556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ISTIC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FD12A8D7-D751-9541-9AE7-BF53D0FEBC02}" type="datetime2">
              <a:rPr lang="nl-NL" smtClean="0"/>
              <a:t>dinsdag 21 maart 2023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pic>
        <p:nvPicPr>
          <p:cNvPr id="20" name="Afbeelding 19">
            <a:extLst>
              <a:ext uri="{FF2B5EF4-FFF2-40B4-BE49-F238E27FC236}">
                <a16:creationId xmlns:a16="http://schemas.microsoft.com/office/drawing/2014/main" id="{7915C8A6-1C65-1B4D-96DE-491178A58B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0196" y="0"/>
            <a:ext cx="1357004" cy="135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7368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448D5C6B-2343-F24D-8098-49B80807734D}" type="datetime2">
              <a:rPr lang="nl-NL" smtClean="0"/>
              <a:t>dinsdag 21 maart 2023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pic>
        <p:nvPicPr>
          <p:cNvPr id="20" name="Afbeelding 19">
            <a:extLst>
              <a:ext uri="{FF2B5EF4-FFF2-40B4-BE49-F238E27FC236}">
                <a16:creationId xmlns:a16="http://schemas.microsoft.com/office/drawing/2014/main" id="{7915C8A6-1C65-1B4D-96DE-491178A58B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0196" y="0"/>
            <a:ext cx="1357004" cy="135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6310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URISM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E1503BD7-7D4E-034E-A73D-34A96F7C2B9E}" type="datetime2">
              <a:rPr lang="nl-NL" smtClean="0"/>
              <a:t>dinsdag 21 maart 2023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pic>
        <p:nvPicPr>
          <p:cNvPr id="20" name="Afbeelding 19">
            <a:extLst>
              <a:ext uri="{FF2B5EF4-FFF2-40B4-BE49-F238E27FC236}">
                <a16:creationId xmlns:a16="http://schemas.microsoft.com/office/drawing/2014/main" id="{7915C8A6-1C65-1B4D-96DE-491178A58B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0196" y="0"/>
            <a:ext cx="1357004" cy="135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6142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WN PICTU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CE4CE7ED-B6C7-5F49-A328-1F510803E59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82625" y="0"/>
            <a:ext cx="11509375" cy="5457825"/>
          </a:xfrm>
          <a:solidFill>
            <a:schemeClr val="bg1">
              <a:alpha val="0"/>
            </a:schemeClr>
          </a:solidFill>
        </p:spPr>
        <p:txBody>
          <a:bodyPr tIns="108000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nl-NL" dirty="0"/>
          </a:p>
        </p:txBody>
      </p:sp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C9B625D9-B9EE-6E45-88E2-4D1C6CB4222C}" type="datetime2">
              <a:rPr lang="nl-NL" smtClean="0"/>
              <a:t>dinsdag 21 maart 2023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810135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 ONE COLUM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7ECE7121-FBD5-B04C-9051-955FACEB8C14}" type="datetime2">
              <a:rPr lang="nl-NL" smtClean="0"/>
              <a:t>dinsdag 21 maart 2023</a:t>
            </a:fld>
            <a:endParaRPr lang="nl-NL" dirty="0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 dirty="0"/>
              <a:t>&lt;</a:t>
            </a:r>
            <a:r>
              <a:rPr lang="nl-NL" dirty="0" err="1"/>
              <a:t>Optional</a:t>
            </a:r>
            <a:r>
              <a:rPr lang="nl-NL" dirty="0"/>
              <a:t>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sp>
        <p:nvSpPr>
          <p:cNvPr id="13" name="Tijdelijke aanduiding voor tekst 12">
            <a:extLst>
              <a:ext uri="{FF2B5EF4-FFF2-40B4-BE49-F238E27FC236}">
                <a16:creationId xmlns:a16="http://schemas.microsoft.com/office/drawing/2014/main" id="{99E194CE-1199-B444-9E43-C863C6A9482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7882" y="1399343"/>
            <a:ext cx="11144922" cy="471498"/>
          </a:xfrm>
          <a:prstGeom prst="rect">
            <a:avLst/>
          </a:prstGeom>
        </p:spPr>
        <p:txBody>
          <a:bodyPr/>
          <a:lstStyle>
            <a:lvl1pPr>
              <a:defRPr sz="3000" b="0" baseline="0">
                <a:solidFill>
                  <a:srgbClr val="00B7EE"/>
                </a:solidFill>
                <a:latin typeface="Open Sans SemiBold" panose="020B0606030504020204" pitchFamily="34" charset="0"/>
              </a:defRPr>
            </a:lvl1pPr>
          </a:lstStyle>
          <a:p>
            <a:endParaRPr lang="nl-NL" dirty="0"/>
          </a:p>
        </p:txBody>
      </p:sp>
      <p:sp>
        <p:nvSpPr>
          <p:cNvPr id="16" name="Tijdelijke aanduiding voor inhoud 2">
            <a:extLst>
              <a:ext uri="{FF2B5EF4-FFF2-40B4-BE49-F238E27FC236}">
                <a16:creationId xmlns:a16="http://schemas.microsoft.com/office/drawing/2014/main" id="{F897C773-B67B-E142-9E01-29A0177E2FFF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37882" y="1881858"/>
            <a:ext cx="11144920" cy="3735895"/>
          </a:xfrm>
          <a:prstGeom prst="rect">
            <a:avLst/>
          </a:prstGeom>
        </p:spPr>
        <p:txBody>
          <a:bodyPr wrap="square">
            <a:noAutofit/>
          </a:bodyPr>
          <a:lstStyle>
            <a:lvl1pPr marL="198900" indent="-198900">
              <a:buClr>
                <a:srgbClr val="EE731A"/>
              </a:buClr>
              <a:buFont typeface="Arial" panose="020B0604020202020204" pitchFamily="34" charset="0"/>
              <a:buChar char="•"/>
              <a:defRPr sz="2100" baseline="0">
                <a:solidFill>
                  <a:schemeClr val="tx1"/>
                </a:solidFill>
              </a:defRPr>
            </a:lvl1pPr>
          </a:lstStyle>
          <a:p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endParaRPr lang="nl-NL" dirty="0"/>
          </a:p>
        </p:txBody>
      </p:sp>
      <p:sp>
        <p:nvSpPr>
          <p:cNvPr id="9" name="Titel 18">
            <a:extLst>
              <a:ext uri="{FF2B5EF4-FFF2-40B4-BE49-F238E27FC236}">
                <a16:creationId xmlns:a16="http://schemas.microsoft.com/office/drawing/2014/main" id="{6E37925F-CA59-EA4B-87ED-B4446264CD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882" y="412477"/>
            <a:ext cx="11144922" cy="867684"/>
          </a:xfrm>
          <a:prstGeom prst="rect">
            <a:avLst/>
          </a:prstGeom>
        </p:spPr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2827378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9D076CE5-49C4-1047-90C9-08077C54E025}" type="datetime2">
              <a:rPr lang="nl-NL" smtClean="0"/>
              <a:t>dinsdag 21 maart 2023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sp>
        <p:nvSpPr>
          <p:cNvPr id="13" name="Tijdelijke aanduiding voor inhoud 2">
            <a:extLst>
              <a:ext uri="{FF2B5EF4-FFF2-40B4-BE49-F238E27FC236}">
                <a16:creationId xmlns:a16="http://schemas.microsoft.com/office/drawing/2014/main" id="{1268AB72-F30A-4844-AFAE-20251F3B1D85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37882" y="1471381"/>
            <a:ext cx="11144922" cy="4154984"/>
          </a:xfrm>
          <a:prstGeom prst="rect">
            <a:avLst/>
          </a:prstGeom>
        </p:spPr>
        <p:txBody>
          <a:bodyPr>
            <a:noAutofit/>
          </a:bodyPr>
          <a:lstStyle>
            <a:lvl1pPr marL="198900" indent="-198900">
              <a:buClr>
                <a:srgbClr val="EE731A"/>
              </a:buClr>
              <a:buFont typeface="Arial" panose="020B0604020202020204" pitchFamily="34" charset="0"/>
              <a:buChar char="•"/>
              <a:defRPr sz="2100" baseline="0">
                <a:solidFill>
                  <a:schemeClr val="tx1"/>
                </a:solidFill>
              </a:defRPr>
            </a:lvl1pPr>
          </a:lstStyle>
          <a:p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endParaRPr lang="nl-NL" dirty="0"/>
          </a:p>
        </p:txBody>
      </p:sp>
      <p:sp>
        <p:nvSpPr>
          <p:cNvPr id="14" name="Titel 18">
            <a:extLst>
              <a:ext uri="{FF2B5EF4-FFF2-40B4-BE49-F238E27FC236}">
                <a16:creationId xmlns:a16="http://schemas.microsoft.com/office/drawing/2014/main" id="{688B96DB-3A09-5D41-96EB-01A013AF8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882" y="412477"/>
            <a:ext cx="11144922" cy="867684"/>
          </a:xfrm>
          <a:prstGeom prst="rect">
            <a:avLst/>
          </a:prstGeom>
        </p:spPr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3283795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3543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 TWO COLUM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C7BE5A74-8120-B541-8B08-C0396A2FDC64}" type="datetime2">
              <a:rPr lang="nl-NL" smtClean="0"/>
              <a:t>dinsdag 21 maart 2023</a:t>
            </a:fld>
            <a:endParaRPr lang="nl-NL" dirty="0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 dirty="0"/>
              <a:t>&lt;</a:t>
            </a:r>
            <a:r>
              <a:rPr lang="nl-NL" dirty="0" err="1"/>
              <a:t>Optional</a:t>
            </a:r>
            <a:r>
              <a:rPr lang="nl-NL" dirty="0"/>
              <a:t>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sp>
        <p:nvSpPr>
          <p:cNvPr id="13" name="Tijdelijke aanduiding voor tekst 12">
            <a:extLst>
              <a:ext uri="{FF2B5EF4-FFF2-40B4-BE49-F238E27FC236}">
                <a16:creationId xmlns:a16="http://schemas.microsoft.com/office/drawing/2014/main" id="{99E194CE-1199-B444-9E43-C863C6A9482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7882" y="1399343"/>
            <a:ext cx="11144922" cy="471498"/>
          </a:xfrm>
          <a:prstGeom prst="rect">
            <a:avLst/>
          </a:prstGeom>
        </p:spPr>
        <p:txBody>
          <a:bodyPr/>
          <a:lstStyle>
            <a:lvl1pPr>
              <a:defRPr sz="3000" baseline="0">
                <a:solidFill>
                  <a:srgbClr val="00B7EE"/>
                </a:solidFill>
                <a:latin typeface="Open Sans SemiBold" panose="020B0606030504020204" pitchFamily="34" charset="0"/>
              </a:defRPr>
            </a:lvl1pPr>
          </a:lstStyle>
          <a:p>
            <a:endParaRPr lang="nl-NL" dirty="0"/>
          </a:p>
        </p:txBody>
      </p:sp>
      <p:sp>
        <p:nvSpPr>
          <p:cNvPr id="11" name="Tijdelijke aanduiding voor inhoud 2">
            <a:extLst>
              <a:ext uri="{FF2B5EF4-FFF2-40B4-BE49-F238E27FC236}">
                <a16:creationId xmlns:a16="http://schemas.microsoft.com/office/drawing/2014/main" id="{ECFF16CA-AD10-5343-89C2-717896D9EA8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36957" y="1877670"/>
            <a:ext cx="5390199" cy="3888000"/>
          </a:xfrm>
          <a:prstGeom prst="rect">
            <a:avLst/>
          </a:prstGeom>
        </p:spPr>
        <p:txBody>
          <a:bodyPr/>
          <a:lstStyle>
            <a:lvl1pPr marL="198900" indent="-198900">
              <a:buClr>
                <a:srgbClr val="EE731A"/>
              </a:buClr>
              <a:buFont typeface="Arial" panose="020B0604020202020204" pitchFamily="34" charset="0"/>
              <a:buChar char="•"/>
              <a:defRPr sz="2100" baseline="0">
                <a:solidFill>
                  <a:schemeClr val="tx1"/>
                </a:solidFill>
              </a:defRPr>
            </a:lvl1pPr>
          </a:lstStyle>
          <a:p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endParaRPr lang="nl-NL" dirty="0"/>
          </a:p>
          <a:p>
            <a:endParaRPr lang="nl-NL" dirty="0"/>
          </a:p>
        </p:txBody>
      </p:sp>
      <p:sp>
        <p:nvSpPr>
          <p:cNvPr id="14" name="Tijdelijke aanduiding voor inhoud 2">
            <a:extLst>
              <a:ext uri="{FF2B5EF4-FFF2-40B4-BE49-F238E27FC236}">
                <a16:creationId xmlns:a16="http://schemas.microsoft.com/office/drawing/2014/main" id="{162539FB-202D-7448-9B76-4D3F85DFC8D8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104964" y="1877670"/>
            <a:ext cx="5390199" cy="3888000"/>
          </a:xfrm>
          <a:prstGeom prst="rect">
            <a:avLst/>
          </a:prstGeom>
        </p:spPr>
        <p:txBody>
          <a:bodyPr/>
          <a:lstStyle>
            <a:lvl1pPr marL="198900" indent="-198900">
              <a:buClr>
                <a:srgbClr val="EE731A"/>
              </a:buClr>
              <a:buFont typeface="Arial" panose="020B0604020202020204" pitchFamily="34" charset="0"/>
              <a:buChar char="•"/>
              <a:defRPr sz="2100" baseline="0">
                <a:solidFill>
                  <a:schemeClr val="tx1"/>
                </a:solidFill>
              </a:defRPr>
            </a:lvl1pPr>
          </a:lstStyle>
          <a:p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endParaRPr lang="nl-NL" dirty="0"/>
          </a:p>
          <a:p>
            <a:endParaRPr lang="nl-NL" dirty="0"/>
          </a:p>
        </p:txBody>
      </p:sp>
      <p:sp>
        <p:nvSpPr>
          <p:cNvPr id="15" name="Titel 18">
            <a:extLst>
              <a:ext uri="{FF2B5EF4-FFF2-40B4-BE49-F238E27FC236}">
                <a16:creationId xmlns:a16="http://schemas.microsoft.com/office/drawing/2014/main" id="{D3DFFFC9-390E-9640-9571-5C38971AC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882" y="412477"/>
            <a:ext cx="11144922" cy="867684"/>
          </a:xfrm>
          <a:prstGeom prst="rect">
            <a:avLst/>
          </a:prstGeom>
        </p:spPr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2977060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D1B948D2-A1A1-F04B-B617-A343C034765F}" type="datetime2">
              <a:rPr lang="nl-NL" smtClean="0"/>
              <a:t>dinsdag 21 maart 2023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E9EB354-C69C-5643-9D58-5562543DF022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37882" y="1461856"/>
            <a:ext cx="5389200" cy="3888000"/>
          </a:xfrm>
          <a:prstGeom prst="rect">
            <a:avLst/>
          </a:prstGeom>
        </p:spPr>
        <p:txBody>
          <a:bodyPr/>
          <a:lstStyle>
            <a:lvl1pPr marL="198900" indent="-198900">
              <a:buClr>
                <a:srgbClr val="EE731A"/>
              </a:buClr>
              <a:buFont typeface="Arial" panose="020B0604020202020204" pitchFamily="34" charset="0"/>
              <a:buChar char="•"/>
              <a:defRPr sz="2100" baseline="0">
                <a:solidFill>
                  <a:schemeClr val="tx1"/>
                </a:solidFill>
              </a:defRPr>
            </a:lvl1pPr>
          </a:lstStyle>
          <a:p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endParaRPr lang="nl-NL" dirty="0"/>
          </a:p>
          <a:p>
            <a:endParaRPr lang="nl-NL" dirty="0"/>
          </a:p>
        </p:txBody>
      </p:sp>
      <p:sp>
        <p:nvSpPr>
          <p:cNvPr id="10" name="Titel 18">
            <a:extLst>
              <a:ext uri="{FF2B5EF4-FFF2-40B4-BE49-F238E27FC236}">
                <a16:creationId xmlns:a16="http://schemas.microsoft.com/office/drawing/2014/main" id="{949D0D18-EF80-BF45-81DC-61E8699071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882" y="412477"/>
            <a:ext cx="11144922" cy="867684"/>
          </a:xfrm>
          <a:prstGeom prst="rect">
            <a:avLst/>
          </a:prstGeom>
        </p:spPr>
        <p:txBody>
          <a:bodyPr/>
          <a:lstStyle/>
          <a:p>
            <a:endParaRPr lang="nl-NL" dirty="0"/>
          </a:p>
        </p:txBody>
      </p:sp>
      <p:sp>
        <p:nvSpPr>
          <p:cNvPr id="11" name="Tijdelijke aanduiding voor inhoud 2">
            <a:extLst>
              <a:ext uri="{FF2B5EF4-FFF2-40B4-BE49-F238E27FC236}">
                <a16:creationId xmlns:a16="http://schemas.microsoft.com/office/drawing/2014/main" id="{2AF9BE3C-D98B-1145-B3B9-29CC71E86FE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110343" y="1461856"/>
            <a:ext cx="5389200" cy="3888000"/>
          </a:xfrm>
          <a:prstGeom prst="rect">
            <a:avLst/>
          </a:prstGeom>
        </p:spPr>
        <p:txBody>
          <a:bodyPr/>
          <a:lstStyle>
            <a:lvl1pPr marL="198900" indent="-198900">
              <a:buClr>
                <a:srgbClr val="EE731A"/>
              </a:buClr>
              <a:buFont typeface="Arial" panose="020B0604020202020204" pitchFamily="34" charset="0"/>
              <a:buChar char="•"/>
              <a:defRPr sz="2100" baseline="0">
                <a:solidFill>
                  <a:schemeClr val="tx1"/>
                </a:solidFill>
              </a:defRPr>
            </a:lvl1pPr>
          </a:lstStyle>
          <a:p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7202697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GENERIC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9409560F-09D7-1541-AA3E-48454F3386CB}" type="datetime2">
              <a:rPr lang="nl-NL" smtClean="0"/>
              <a:t>dinsdag 21 maart 2023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441721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 TWO COLUMN VERTIC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882" y="412477"/>
            <a:ext cx="11144922" cy="867684"/>
          </a:xfrm>
          <a:prstGeom prst="rect">
            <a:avLst/>
          </a:prstGeom>
        </p:spPr>
        <p:txBody>
          <a:bodyPr/>
          <a:lstStyle/>
          <a:p>
            <a:endParaRPr lang="nl-NL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CBB334B0-1517-8E49-8E98-1A6D5ACFD79A}" type="datetime2">
              <a:rPr lang="nl-NL" smtClean="0"/>
              <a:t>dinsdag 21 maart 2023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sp>
        <p:nvSpPr>
          <p:cNvPr id="13" name="Tijdelijke aanduiding voor tekst 12">
            <a:extLst>
              <a:ext uri="{FF2B5EF4-FFF2-40B4-BE49-F238E27FC236}">
                <a16:creationId xmlns:a16="http://schemas.microsoft.com/office/drawing/2014/main" id="{99E194CE-1199-B444-9E43-C863C6A9482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7882" y="1399343"/>
            <a:ext cx="11144922" cy="471498"/>
          </a:xfrm>
          <a:prstGeom prst="rect">
            <a:avLst/>
          </a:prstGeom>
        </p:spPr>
        <p:txBody>
          <a:bodyPr/>
          <a:lstStyle>
            <a:lvl1pPr>
              <a:defRPr sz="3000" baseline="0">
                <a:solidFill>
                  <a:srgbClr val="00B7EE"/>
                </a:solidFill>
                <a:latin typeface="Open Sans SemiBold" panose="020B0606030504020204" pitchFamily="34" charset="0"/>
              </a:defRPr>
            </a:lvl1pPr>
          </a:lstStyle>
          <a:p>
            <a:endParaRPr lang="nl-NL" dirty="0"/>
          </a:p>
        </p:txBody>
      </p:sp>
      <p:sp>
        <p:nvSpPr>
          <p:cNvPr id="16" name="Tijdelijke aanduiding voor inhoud 2">
            <a:extLst>
              <a:ext uri="{FF2B5EF4-FFF2-40B4-BE49-F238E27FC236}">
                <a16:creationId xmlns:a16="http://schemas.microsoft.com/office/drawing/2014/main" id="{F897C773-B67B-E142-9E01-29A0177E2FFF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37882" y="1881852"/>
            <a:ext cx="11144919" cy="122136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98900" indent="-198900">
              <a:buClr>
                <a:srgbClr val="EE731A"/>
              </a:buClr>
              <a:buFont typeface="Arial" panose="020B0604020202020204" pitchFamily="34" charset="0"/>
              <a:buChar char="•"/>
              <a:defRPr sz="2100" baseline="0">
                <a:solidFill>
                  <a:schemeClr val="tx1"/>
                </a:solidFill>
              </a:defRPr>
            </a:lvl1pPr>
          </a:lstStyle>
          <a:p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endParaRPr lang="nl-NL" dirty="0"/>
          </a:p>
        </p:txBody>
      </p:sp>
      <p:sp>
        <p:nvSpPr>
          <p:cNvPr id="17" name="Tijdelijke aanduiding voor tekst 12">
            <a:extLst>
              <a:ext uri="{FF2B5EF4-FFF2-40B4-BE49-F238E27FC236}">
                <a16:creationId xmlns:a16="http://schemas.microsoft.com/office/drawing/2014/main" id="{22D87F01-9DD2-8D4D-9195-78BF27BC2C1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37882" y="3485645"/>
            <a:ext cx="11144921" cy="471498"/>
          </a:xfrm>
          <a:prstGeom prst="rect">
            <a:avLst/>
          </a:prstGeom>
        </p:spPr>
        <p:txBody>
          <a:bodyPr/>
          <a:lstStyle>
            <a:lvl1pPr>
              <a:defRPr sz="3000" baseline="0">
                <a:solidFill>
                  <a:srgbClr val="00B7EE"/>
                </a:solidFill>
                <a:latin typeface="Open Sans SemiBold" panose="020B0606030504020204" pitchFamily="34" charset="0"/>
              </a:defRPr>
            </a:lvl1pPr>
          </a:lstStyle>
          <a:p>
            <a:endParaRPr lang="nl-NL" dirty="0"/>
          </a:p>
        </p:txBody>
      </p:sp>
      <p:sp>
        <p:nvSpPr>
          <p:cNvPr id="20" name="Tijdelijke aanduiding voor inhoud 2">
            <a:extLst>
              <a:ext uri="{FF2B5EF4-FFF2-40B4-BE49-F238E27FC236}">
                <a16:creationId xmlns:a16="http://schemas.microsoft.com/office/drawing/2014/main" id="{F81BD049-5E4B-9149-B907-EEBC60CA8844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537882" y="3957143"/>
            <a:ext cx="11144921" cy="164044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98900" indent="-198900">
              <a:buClr>
                <a:srgbClr val="EE731A"/>
              </a:buClr>
              <a:buFont typeface="Arial" panose="020B0604020202020204" pitchFamily="34" charset="0"/>
              <a:buChar char="•"/>
              <a:defRPr sz="2100" baseline="0">
                <a:solidFill>
                  <a:schemeClr val="tx1"/>
                </a:solidFill>
              </a:defRPr>
            </a:lvl1pPr>
          </a:lstStyle>
          <a:p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9331824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ICTU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5AB97BA9-CF0A-E84E-8749-19F48DD9B11A}" type="datetime2">
              <a:rPr lang="nl-NL" smtClean="0"/>
              <a:t>dinsdag 21 maart 2023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C18FF14D-DE4B-5145-AA10-4DA74DE2D51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062870"/>
          </a:xfrm>
          <a:prstGeom prst="rect">
            <a:avLst/>
          </a:prstGeom>
        </p:spPr>
        <p:txBody>
          <a:bodyPr tIns="108000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7384038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6DB27365-2F06-6844-B8A5-69B9719875E4}" type="datetime2">
              <a:rPr lang="nl-NL" smtClean="0"/>
              <a:t>dinsdag 21 maart 2023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18C3B9D9-D47F-E64C-B5FB-5C72B67A68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7882" y="2462709"/>
            <a:ext cx="11145600" cy="774700"/>
          </a:xfrm>
          <a:prstGeom prst="rect">
            <a:avLst/>
          </a:prstGeom>
        </p:spPr>
        <p:txBody>
          <a:bodyPr/>
          <a:lstStyle>
            <a:lvl1pPr algn="ctr">
              <a:defRPr sz="4400" baseline="0">
                <a:solidFill>
                  <a:schemeClr val="bg1"/>
                </a:solidFill>
                <a:latin typeface="Open Sans SemiBold" panose="020B0606030504020204" pitchFamily="34" charset="0"/>
              </a:defRPr>
            </a:lvl1pPr>
          </a:lstStyle>
          <a:p>
            <a:r>
              <a:rPr lang="nl-NL" dirty="0" err="1"/>
              <a:t>Thank</a:t>
            </a:r>
            <a:r>
              <a:rPr lang="nl-NL" dirty="0"/>
              <a:t> </a:t>
            </a:r>
            <a:r>
              <a:rPr lang="nl-NL" dirty="0" err="1"/>
              <a:t>you</a:t>
            </a:r>
            <a:r>
              <a:rPr lang="nl-NL" dirty="0"/>
              <a:t>!</a:t>
            </a:r>
          </a:p>
        </p:txBody>
      </p:sp>
      <p:sp>
        <p:nvSpPr>
          <p:cNvPr id="9" name="Tijdelijke aanduiding voor inhoud 2">
            <a:extLst>
              <a:ext uri="{FF2B5EF4-FFF2-40B4-BE49-F238E27FC236}">
                <a16:creationId xmlns:a16="http://schemas.microsoft.com/office/drawing/2014/main" id="{611D22F6-CF91-A141-9E4D-70FE81B1761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416082" y="3429000"/>
            <a:ext cx="5389200" cy="219551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buClr>
                <a:srgbClr val="EE731A"/>
              </a:buClr>
              <a:buFontTx/>
              <a:buNone/>
              <a:defRPr sz="2100" baseline="0">
                <a:solidFill>
                  <a:schemeClr val="bg1"/>
                </a:solidFill>
              </a:defRPr>
            </a:lvl1pPr>
          </a:lstStyle>
          <a:p>
            <a:r>
              <a:rPr lang="nl-NL" dirty="0" err="1"/>
              <a:t>Text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149823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3543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GENERIC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C2B7B323-1BBF-154D-9615-F7F8C12858F4}" type="datetime2">
              <a:rPr lang="nl-NL" smtClean="0"/>
              <a:t>dinsdag 21 maart 2023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345505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GENERIC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BD6842B2-56C3-D54C-9729-905D554F93B8}" type="datetime2">
              <a:rPr lang="nl-NL" smtClean="0"/>
              <a:t>dinsdag 21 maart 2023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551135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GENERIC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BD6842B2-56C3-D54C-9729-905D554F93B8}" type="datetime2">
              <a:rPr lang="nl-NL" smtClean="0"/>
              <a:t>dinsdag 21 maart 2023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310861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ILT ENVIRONM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CAABC345-69CA-A944-8CD9-FFF238BA6EFB}" type="datetime2">
              <a:rPr lang="nl-NL" smtClean="0"/>
              <a:t>dinsdag 21 maart 2023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pic>
        <p:nvPicPr>
          <p:cNvPr id="20" name="Afbeelding 19">
            <a:extLst>
              <a:ext uri="{FF2B5EF4-FFF2-40B4-BE49-F238E27FC236}">
                <a16:creationId xmlns:a16="http://schemas.microsoft.com/office/drawing/2014/main" id="{7915C8A6-1C65-1B4D-96DE-491178A58B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0196" y="0"/>
            <a:ext cx="1357004" cy="1515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2804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 SCIENCE AI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07072F27-C774-C541-A0DB-86DF7F09557D}" type="datetime2">
              <a:rPr lang="nl-NL" smtClean="0"/>
              <a:t>dinsdag 21 maart 2023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pic>
        <p:nvPicPr>
          <p:cNvPr id="20" name="Afbeelding 19">
            <a:extLst>
              <a:ext uri="{FF2B5EF4-FFF2-40B4-BE49-F238E27FC236}">
                <a16:creationId xmlns:a16="http://schemas.microsoft.com/office/drawing/2014/main" id="{7915C8A6-1C65-1B4D-96DE-491178A58B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0196" y="3525"/>
            <a:ext cx="1357004" cy="1508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5633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ILIT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69338287-3AF1-3343-8F1E-141790FD5731}" type="datetime2">
              <a:rPr lang="nl-NL" smtClean="0"/>
              <a:t>dinsdag 21 maart 2023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pic>
        <p:nvPicPr>
          <p:cNvPr id="20" name="Afbeelding 19">
            <a:extLst>
              <a:ext uri="{FF2B5EF4-FFF2-40B4-BE49-F238E27FC236}">
                <a16:creationId xmlns:a16="http://schemas.microsoft.com/office/drawing/2014/main" id="{7915C8A6-1C65-1B4D-96DE-491178A58B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0196" y="0"/>
            <a:ext cx="1357004" cy="135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4743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M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E5568E9F-E84D-C14D-8FA6-15284E6958F8}" type="datetime2">
              <a:rPr lang="nl-NL" smtClean="0"/>
              <a:t>dinsdag 21 maart 2023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pic>
        <p:nvPicPr>
          <p:cNvPr id="20" name="Afbeelding 19">
            <a:extLst>
              <a:ext uri="{FF2B5EF4-FFF2-40B4-BE49-F238E27FC236}">
                <a16:creationId xmlns:a16="http://schemas.microsoft.com/office/drawing/2014/main" id="{7915C8A6-1C65-1B4D-96DE-491178A58B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0196" y="0"/>
            <a:ext cx="1357004" cy="135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175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5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9.xml"/><Relationship Id="rId9" Type="http://schemas.openxmlformats.org/officeDocument/2006/relationships/image" Target="../media/image25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EC7C305-8803-294D-8292-E4B8A5D9059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645459" y="6356350"/>
            <a:ext cx="23762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bg1"/>
                </a:solidFill>
                <a:latin typeface="Open Sans" panose="020B0606030504020204" pitchFamily="34" charset="0"/>
              </a:defRPr>
            </a:lvl1pPr>
          </a:lstStyle>
          <a:p>
            <a:fld id="{9D204BC3-D550-6C4A-888D-7B95F79F4232}" type="datetime2">
              <a:rPr lang="nl-NL" smtClean="0"/>
              <a:t>dinsdag 21 maart 2023</a:t>
            </a:fld>
            <a:endParaRPr lang="nl-NL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9F107B27-7C33-B241-9977-65097EBA93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91191" y="6356350"/>
            <a:ext cx="6110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bg1"/>
                </a:solidFill>
                <a:latin typeface="Open Sans" panose="020B0606030504020204" pitchFamily="34" charset="0"/>
              </a:defRPr>
            </a:lvl1pPr>
          </a:lstStyle>
          <a:p>
            <a:fld id="{AA6C878E-6624-8940-965B-E61AF946BCDB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8FB66662-2302-534E-9988-D5B985E0B6A3}"/>
              </a:ext>
            </a:extLst>
          </p:cNvPr>
          <p:cNvSpPr txBox="1">
            <a:spLocks/>
          </p:cNvSpPr>
          <p:nvPr userDrawn="1"/>
        </p:nvSpPr>
        <p:spPr>
          <a:xfrm>
            <a:off x="2143298" y="3789970"/>
            <a:ext cx="8588433" cy="1388860"/>
          </a:xfrm>
          <a:prstGeom prst="rect">
            <a:avLst/>
          </a:prstGeom>
        </p:spPr>
        <p:txBody>
          <a:bodyPr wrap="square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0" i="0" kern="1200" baseline="0">
                <a:solidFill>
                  <a:srgbClr val="0E3E67"/>
                </a:solidFill>
                <a:latin typeface="Open Sans Semibold" panose="020B0606030504020204" pitchFamily="34" charset="0"/>
                <a:ea typeface="+mj-ea"/>
                <a:cs typeface="+mj-cs"/>
              </a:defRPr>
            </a:lvl1pPr>
          </a:lstStyle>
          <a:p>
            <a:endParaRPr lang="nl-NL" dirty="0">
              <a:solidFill>
                <a:schemeClr val="tx2"/>
              </a:solidFill>
            </a:endParaRPr>
          </a:p>
        </p:txBody>
      </p:sp>
      <p:sp>
        <p:nvSpPr>
          <p:cNvPr id="10" name="Tijdelijke aanduiding voor voettekst 9">
            <a:extLst>
              <a:ext uri="{FF2B5EF4-FFF2-40B4-BE49-F238E27FC236}">
                <a16:creationId xmlns:a16="http://schemas.microsoft.com/office/drawing/2014/main" id="{91BAF26F-AC64-EB4F-BD44-3E005B626A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12107" y="6356350"/>
            <a:ext cx="338589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bg1"/>
                </a:solidFill>
                <a:latin typeface="Open Sans" panose="020B0606030504020204" pitchFamily="34" charset="0"/>
              </a:defRPr>
            </a:lvl1pPr>
          </a:lstStyle>
          <a:p>
            <a:r>
              <a:rPr lang="nl-NL" dirty="0"/>
              <a:t>&lt;</a:t>
            </a:r>
            <a:r>
              <a:rPr lang="nl-NL" dirty="0" err="1"/>
              <a:t>Optional</a:t>
            </a:r>
            <a:r>
              <a:rPr lang="nl-NL"/>
              <a:t>&gt;</a:t>
            </a:r>
          </a:p>
        </p:txBody>
      </p:sp>
      <p:sp>
        <p:nvSpPr>
          <p:cNvPr id="11" name="Tijdelijke aanduiding voor titel 10">
            <a:extLst>
              <a:ext uri="{FF2B5EF4-FFF2-40B4-BE49-F238E27FC236}">
                <a16:creationId xmlns:a16="http://schemas.microsoft.com/office/drawing/2014/main" id="{D09ABA41-6BF9-2A46-9E75-DA4409960371}"/>
              </a:ext>
            </a:extLst>
          </p:cNvPr>
          <p:cNvSpPr>
            <a:spLocks noGrp="1" noChangeAspect="1"/>
          </p:cNvSpPr>
          <p:nvPr>
            <p:ph type="title"/>
          </p:nvPr>
        </p:nvSpPr>
        <p:spPr>
          <a:xfrm>
            <a:off x="1727200" y="3564467"/>
            <a:ext cx="9372600" cy="152400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468000" tIns="288000" rIns="468000" bIns="45720" rtlCol="0" anchor="t" anchorCtr="0">
            <a:noAutofit/>
          </a:bodyPr>
          <a:lstStyle/>
          <a:p>
            <a:endParaRPr lang="nl-NL" dirty="0"/>
          </a:p>
        </p:txBody>
      </p:sp>
      <p:sp>
        <p:nvSpPr>
          <p:cNvPr id="14" name="Tijdelijke aanduiding voor tekst 13">
            <a:extLst>
              <a:ext uri="{FF2B5EF4-FFF2-40B4-BE49-F238E27FC236}">
                <a16:creationId xmlns:a16="http://schemas.microsoft.com/office/drawing/2014/main" id="{CCBB489B-C61E-7645-8AA7-236EC08917CB}"/>
              </a:ext>
            </a:extLst>
          </p:cNvPr>
          <p:cNvSpPr>
            <a:spLocks noGrp="1" noChangeAspect="1"/>
          </p:cNvSpPr>
          <p:nvPr>
            <p:ph type="body" idx="1"/>
          </p:nvPr>
        </p:nvSpPr>
        <p:spPr>
          <a:xfrm>
            <a:off x="1727200" y="5088467"/>
            <a:ext cx="9372600" cy="982133"/>
          </a:xfrm>
          <a:prstGeom prst="rect">
            <a:avLst/>
          </a:prstGeom>
          <a:solidFill>
            <a:schemeClr val="bg1"/>
          </a:solidFill>
        </p:spPr>
        <p:txBody>
          <a:bodyPr vert="horz" lIns="468000" tIns="108000" rIns="468000" bIns="360000" rtlCol="0">
            <a:noAutofit/>
          </a:bodyPr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6921944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15" r:id="rId6"/>
    <p:sldLayoutId id="2147483731" r:id="rId7"/>
    <p:sldLayoutId id="2147483733" r:id="rId8"/>
    <p:sldLayoutId id="2147483735" r:id="rId9"/>
    <p:sldLayoutId id="2147483737" r:id="rId10"/>
    <p:sldLayoutId id="2147483741" r:id="rId11"/>
    <p:sldLayoutId id="2147483739" r:id="rId12"/>
    <p:sldLayoutId id="2147483743" r:id="rId13"/>
    <p:sldLayoutId id="2147483745" r:id="rId14"/>
    <p:sldLayoutId id="2147483718" r:id="rId1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Open Sans Semibold" panose="020B0606030504020204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500" kern="1200" baseline="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EC7C305-8803-294D-8292-E4B8A5D9059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645459" y="6356350"/>
            <a:ext cx="23762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bg1"/>
                </a:solidFill>
                <a:latin typeface="Open Sans" panose="020B0606030504020204" pitchFamily="34" charset="0"/>
              </a:defRPr>
            </a:lvl1pPr>
          </a:lstStyle>
          <a:p>
            <a:fld id="{ECC8C2D5-4E6A-5441-84B3-10BD96EE8891}" type="datetime2">
              <a:rPr lang="nl-NL" smtClean="0"/>
              <a:t>dinsdag 21 maart 2023</a:t>
            </a:fld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9F107B27-7C33-B241-9977-65097EBA93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91191" y="6356350"/>
            <a:ext cx="6110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bg1"/>
                </a:solidFill>
                <a:latin typeface="Open Sans" panose="020B0606030504020204" pitchFamily="34" charset="0"/>
              </a:defRPr>
            </a:lvl1pPr>
          </a:lstStyle>
          <a:p>
            <a:fld id="{AA6C878E-6624-8940-965B-E61AF946BCDB}" type="slidenum">
              <a:rPr lang="nl-NL" smtClean="0"/>
              <a:pPr/>
              <a:t>‹#›</a:t>
            </a:fld>
            <a:endParaRPr lang="nl-NL"/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8FB66662-2302-534E-9988-D5B985E0B6A3}"/>
              </a:ext>
            </a:extLst>
          </p:cNvPr>
          <p:cNvSpPr txBox="1">
            <a:spLocks/>
          </p:cNvSpPr>
          <p:nvPr userDrawn="1"/>
        </p:nvSpPr>
        <p:spPr>
          <a:xfrm>
            <a:off x="2143298" y="3789970"/>
            <a:ext cx="8588433" cy="1388860"/>
          </a:xfrm>
          <a:prstGeom prst="rect">
            <a:avLst/>
          </a:prstGeom>
        </p:spPr>
        <p:txBody>
          <a:bodyPr wrap="square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0" i="0" kern="1200" baseline="0">
                <a:solidFill>
                  <a:srgbClr val="0E3E67"/>
                </a:solidFill>
                <a:latin typeface="Open Sans Semibold" panose="020B0606030504020204" pitchFamily="34" charset="0"/>
                <a:ea typeface="+mj-ea"/>
                <a:cs typeface="+mj-cs"/>
              </a:defRPr>
            </a:lvl1pPr>
          </a:lstStyle>
          <a:p>
            <a:endParaRPr lang="nl-NL">
              <a:solidFill>
                <a:schemeClr val="tx2"/>
              </a:solidFill>
            </a:endParaRPr>
          </a:p>
        </p:txBody>
      </p:sp>
      <p:sp>
        <p:nvSpPr>
          <p:cNvPr id="10" name="Tijdelijke aanduiding voor voettekst 9">
            <a:extLst>
              <a:ext uri="{FF2B5EF4-FFF2-40B4-BE49-F238E27FC236}">
                <a16:creationId xmlns:a16="http://schemas.microsoft.com/office/drawing/2014/main" id="{91BAF26F-AC64-EB4F-BD44-3E005B626A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12107" y="6356350"/>
            <a:ext cx="338589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bg1"/>
                </a:solidFill>
                <a:latin typeface="Open Sans" panose="020B0606030504020204" pitchFamily="34" charset="0"/>
              </a:defRPr>
            </a:lvl1pPr>
          </a:lstStyle>
          <a:p>
            <a:r>
              <a:rPr lang="nl-NL"/>
              <a:t>&lt;Optional&gt;</a:t>
            </a:r>
          </a:p>
        </p:txBody>
      </p:sp>
    </p:spTree>
    <p:extLst>
      <p:ext uri="{BB962C8B-B14F-4D97-AF65-F5344CB8AC3E}">
        <p14:creationId xmlns:p14="http://schemas.microsoft.com/office/powerpoint/2010/main" val="3546551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1" r:id="rId2"/>
    <p:sldLayoutId id="2147483723" r:id="rId3"/>
    <p:sldLayoutId id="2147483722" r:id="rId4"/>
    <p:sldLayoutId id="2147483720" r:id="rId5"/>
    <p:sldLayoutId id="2147483729" r:id="rId6"/>
    <p:sldLayoutId id="2147483726" r:id="rId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Open Sans Semibold" panose="020B0606030504020204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500" kern="1200" baseline="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420" userDrawn="1">
          <p15:clr>
            <a:srgbClr val="F26B43"/>
          </p15:clr>
        </p15:guide>
        <p15:guide id="3" pos="415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jdelijke aanduiding voor tekst 25">
            <a:extLst>
              <a:ext uri="{FF2B5EF4-FFF2-40B4-BE49-F238E27FC236}">
                <a16:creationId xmlns:a16="http://schemas.microsoft.com/office/drawing/2014/main" id="{0C64607B-E8EE-204A-9080-04231F8F550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NL" dirty="0"/>
              <a:t>Narrowing down h</a:t>
            </a:r>
            <a:r>
              <a:rPr lang="en-GB" dirty="0"/>
              <a:t>ow the user experiences using </a:t>
            </a:r>
            <a:r>
              <a:rPr lang="en-NL" dirty="0"/>
              <a:t>(aspects of) </a:t>
            </a:r>
            <a:r>
              <a:rPr lang="en-GB" dirty="0"/>
              <a:t>the product in </a:t>
            </a:r>
            <a:r>
              <a:rPr lang="en-NL" dirty="0"/>
              <a:t>their</a:t>
            </a:r>
            <a:r>
              <a:rPr lang="en-GB" dirty="0"/>
              <a:t> real-live environment</a:t>
            </a:r>
          </a:p>
          <a:p>
            <a:endParaRPr lang="nl-NL" dirty="0"/>
          </a:p>
        </p:txBody>
      </p:sp>
      <p:sp>
        <p:nvSpPr>
          <p:cNvPr id="25" name="Titel 24">
            <a:extLst>
              <a:ext uri="{FF2B5EF4-FFF2-40B4-BE49-F238E27FC236}">
                <a16:creationId xmlns:a16="http://schemas.microsoft.com/office/drawing/2014/main" id="{B8C37745-5CAB-B949-8072-79528679C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HCAI: Vertical &amp; Horizontal Slicing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9891917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51F1F93-835B-E45A-C5D5-9E7BC50D59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10</a:t>
            </a:fld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06CD46-A996-DA24-A462-3B550CD8211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NL" dirty="0"/>
              <a:t>Any questions?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89FC7F-C4C8-1314-3915-3A7038612286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NL" dirty="0"/>
              <a:t>Feel free to ask in the Q&amp;A channel!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772231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9105581-49D3-EBA9-731E-5CA44663D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2</a:t>
            </a:fld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281571-7EE7-487E-4D09-A22C10DEC16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NL" dirty="0"/>
              <a:t>Building the entire product (i.e. </a:t>
            </a:r>
            <a:r>
              <a:rPr lang="en-US" dirty="0"/>
              <a:t>A</a:t>
            </a:r>
            <a:r>
              <a:rPr lang="en-NL" dirty="0"/>
              <a:t>pp) and then testing it is inefficient and risks wasting a lot of time, resources etc.</a:t>
            </a:r>
            <a:endParaRPr lang="nl-NL" dirty="0"/>
          </a:p>
          <a:p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31BF6E-4D2A-2415-2B5F-55728285A20A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37882" y="2391071"/>
            <a:ext cx="11144920" cy="3226682"/>
          </a:xfrm>
        </p:spPr>
        <p:txBody>
          <a:bodyPr/>
          <a:lstStyle/>
          <a:p>
            <a:r>
              <a:rPr lang="en-NL" sz="2000" dirty="0"/>
              <a:t>What if the user doesn’t understand how to operate the app?</a:t>
            </a:r>
          </a:p>
          <a:p>
            <a:r>
              <a:rPr lang="en-NL" sz="2000" dirty="0"/>
              <a:t>What if the app’s networking is unstable?</a:t>
            </a:r>
          </a:p>
          <a:p>
            <a:r>
              <a:rPr lang="en-NL" sz="2000" dirty="0"/>
              <a:t>What if adding new data to train your model is buggy?</a:t>
            </a:r>
          </a:p>
          <a:p>
            <a:r>
              <a:rPr lang="en-NL" sz="2000" dirty="0"/>
              <a:t>What if the user can’t provide feedback to label data? </a:t>
            </a:r>
          </a:p>
          <a:p>
            <a:r>
              <a:rPr lang="en-NL" sz="2000" dirty="0"/>
              <a:t>Etc.</a:t>
            </a:r>
          </a:p>
          <a:p>
            <a:endParaRPr lang="en-NL" sz="2000" dirty="0"/>
          </a:p>
          <a:p>
            <a:pPr marL="0" indent="0">
              <a:buNone/>
            </a:pPr>
            <a:r>
              <a:rPr lang="en-NL" sz="2000" dirty="0"/>
              <a:t>That’s why we do prototyping, and specifically we will prototype certain aspects of a product like an app, game or program that we’re building. Prototyping select aspect is often referred to as serving a potential user specific pieces of the whole pie:</a:t>
            </a:r>
          </a:p>
          <a:p>
            <a:pPr marL="0" indent="0">
              <a:buNone/>
            </a:pPr>
            <a:r>
              <a:rPr lang="en-NL" sz="2000" dirty="0"/>
              <a:t>Therefore: vertical and horizontal slicing!</a:t>
            </a:r>
          </a:p>
          <a:p>
            <a:endParaRPr lang="en-GB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1684280-75E9-5708-BD57-CDDCB4FEAC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How do we build and test a product?</a:t>
            </a:r>
            <a:endParaRPr lang="en-GB" dirty="0"/>
          </a:p>
        </p:txBody>
      </p:sp>
      <p:pic>
        <p:nvPicPr>
          <p:cNvPr id="1026" name="Picture 2" descr="Vertical slicing of the cake ! (Delivering User stories with value)">
            <a:extLst>
              <a:ext uri="{FF2B5EF4-FFF2-40B4-BE49-F238E27FC236}">
                <a16:creationId xmlns:a16="http://schemas.microsoft.com/office/drawing/2014/main" id="{3EC21C1A-6116-F638-80E1-A54F181BB7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4970" y="2845431"/>
            <a:ext cx="4052427" cy="1881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9327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8759B-6748-44A5-8E92-DC0D6C5185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What do we want to gain?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BA2EA50-5A35-4E5F-B729-CA407A110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3</a:t>
            </a:fld>
            <a:endParaRPr lang="nl-NL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E3A4B6F1-9362-43BF-AF56-7D210F334FA9}"/>
              </a:ext>
            </a:extLst>
          </p:cNvPr>
          <p:cNvSpPr txBox="1">
            <a:spLocks/>
          </p:cNvSpPr>
          <p:nvPr/>
        </p:nvSpPr>
        <p:spPr>
          <a:xfrm>
            <a:off x="537882" y="1192164"/>
            <a:ext cx="11144921" cy="47149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3000" kern="1200" baseline="0">
                <a:solidFill>
                  <a:srgbClr val="00B7EE"/>
                </a:solidFill>
                <a:latin typeface="Open Sans SemiBold" panose="020B06060305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NL" sz="2400" dirty="0"/>
              <a:t>User-Experience insights</a:t>
            </a:r>
            <a:endParaRPr lang="en-GB" sz="2400" dirty="0"/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614E204C-9C55-441B-9D17-8F74E8FB9B6C}"/>
              </a:ext>
            </a:extLst>
          </p:cNvPr>
          <p:cNvSpPr txBox="1">
            <a:spLocks/>
          </p:cNvSpPr>
          <p:nvPr/>
        </p:nvSpPr>
        <p:spPr>
          <a:xfrm>
            <a:off x="537883" y="1658290"/>
            <a:ext cx="11144921" cy="105157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98900" indent="-1989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E731A"/>
              </a:buClr>
              <a:buFont typeface="Arial" panose="020B0604020202020204" pitchFamily="34" charset="0"/>
              <a:buChar char="•"/>
              <a:defRPr sz="2100" kern="1200" baseline="0">
                <a:solidFill>
                  <a:schemeClr val="tx1"/>
                </a:solidFill>
                <a:latin typeface="Open Sans" panose="020B06060305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NL" sz="1800" dirty="0"/>
              <a:t>How the user experiences using the product in his real-live environment</a:t>
            </a:r>
          </a:p>
          <a:p>
            <a:pPr lvl="1"/>
            <a:r>
              <a:rPr lang="en-NL" sz="2100" dirty="0"/>
              <a:t>What does the user actually do with your CV algorithm and how does he experiences it?</a:t>
            </a:r>
          </a:p>
          <a:p>
            <a:pPr lvl="1"/>
            <a:r>
              <a:rPr lang="en-NL" sz="2100" dirty="0"/>
              <a:t>Does it solve the problem? How well does it do that?</a:t>
            </a:r>
            <a:endParaRPr lang="en-GB" sz="2100" dirty="0"/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6BBE8DA8-6D41-8BAA-2F0B-AC56D4BCA63B}"/>
              </a:ext>
            </a:extLst>
          </p:cNvPr>
          <p:cNvSpPr txBox="1">
            <a:spLocks/>
          </p:cNvSpPr>
          <p:nvPr/>
        </p:nvSpPr>
        <p:spPr>
          <a:xfrm>
            <a:off x="537883" y="3087989"/>
            <a:ext cx="11144921" cy="47149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3000" kern="1200" baseline="0">
                <a:solidFill>
                  <a:srgbClr val="00B7EE"/>
                </a:solidFill>
                <a:latin typeface="Open Sans SemiBold" panose="020B06060305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NL" sz="2400" dirty="0"/>
              <a:t>How can we iterate based on these insights?</a:t>
            </a:r>
            <a:endParaRPr lang="en-GB" sz="2400" dirty="0"/>
          </a:p>
        </p:txBody>
      </p:sp>
      <p:sp>
        <p:nvSpPr>
          <p:cNvPr id="18" name="Content Placeholder 6">
            <a:extLst>
              <a:ext uri="{FF2B5EF4-FFF2-40B4-BE49-F238E27FC236}">
                <a16:creationId xmlns:a16="http://schemas.microsoft.com/office/drawing/2014/main" id="{472FAAEA-81D0-F2C0-C9D8-0B6570193579}"/>
              </a:ext>
            </a:extLst>
          </p:cNvPr>
          <p:cNvSpPr txBox="1">
            <a:spLocks/>
          </p:cNvSpPr>
          <p:nvPr/>
        </p:nvSpPr>
        <p:spPr>
          <a:xfrm>
            <a:off x="592117" y="3622356"/>
            <a:ext cx="11144921" cy="199182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98900" indent="-1989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E731A"/>
              </a:buClr>
              <a:buFont typeface="Arial" panose="020B0604020202020204" pitchFamily="34" charset="0"/>
              <a:buChar char="•"/>
              <a:defRPr sz="2100" kern="1200" baseline="0">
                <a:solidFill>
                  <a:schemeClr val="tx1"/>
                </a:solidFill>
                <a:latin typeface="Open Sans" panose="020B06060305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NL" sz="2100" dirty="0"/>
              <a:t>Depends on </a:t>
            </a:r>
          </a:p>
          <a:p>
            <a:pPr lvl="1"/>
            <a:r>
              <a:rPr lang="en-NL" dirty="0"/>
              <a:t>What do we want to test?</a:t>
            </a:r>
          </a:p>
          <a:p>
            <a:pPr lvl="1"/>
            <a:r>
              <a:rPr lang="en-NL" dirty="0"/>
              <a:t>How we test and measure it; which user tests and variables?</a:t>
            </a:r>
          </a:p>
          <a:p>
            <a:pPr lvl="2"/>
            <a:r>
              <a:rPr lang="en-NL" dirty="0"/>
              <a:t>You should determine that before building your slice, but we’ll get to that...</a:t>
            </a:r>
          </a:p>
          <a:p>
            <a:r>
              <a:rPr lang="en-NL" dirty="0"/>
              <a:t>Let’s explore the types of slices we can serve the user first</a:t>
            </a:r>
            <a:endParaRPr lang="en-GB" sz="2100" dirty="0"/>
          </a:p>
        </p:txBody>
      </p:sp>
    </p:spTree>
    <p:extLst>
      <p:ext uri="{BB962C8B-B14F-4D97-AF65-F5344CB8AC3E}">
        <p14:creationId xmlns:p14="http://schemas.microsoft.com/office/powerpoint/2010/main" val="1180165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8759B-6748-44A5-8E92-DC0D6C5185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Types of vertical and horizontal slices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BA2EA50-5A35-4E5F-B729-CA407A110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4</a:t>
            </a:fld>
            <a:endParaRPr lang="nl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C518AF-9032-48A5-83A9-3FAD085B421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23539" y="1399343"/>
            <a:ext cx="11144922" cy="471498"/>
          </a:xfrm>
        </p:spPr>
        <p:txBody>
          <a:bodyPr/>
          <a:lstStyle/>
          <a:p>
            <a:r>
              <a:rPr lang="en-NL" sz="2400" dirty="0"/>
              <a:t>Design</a:t>
            </a:r>
            <a:endParaRPr lang="en-GB" sz="240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D62151A-0F55-4C53-BDB9-64261A56465E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3539" y="1881852"/>
            <a:ext cx="11585162" cy="1908728"/>
          </a:xfrm>
        </p:spPr>
        <p:txBody>
          <a:bodyPr/>
          <a:lstStyle/>
          <a:p>
            <a:r>
              <a:rPr lang="en-NL" sz="1800" dirty="0"/>
              <a:t>User needs are converted into </a:t>
            </a:r>
            <a:r>
              <a:rPr lang="en-NL" sz="1800" b="1" dirty="0"/>
              <a:t>Features</a:t>
            </a:r>
            <a:r>
              <a:rPr lang="en-NL" sz="1800" dirty="0"/>
              <a:t>:</a:t>
            </a:r>
          </a:p>
          <a:p>
            <a:pPr lvl="1"/>
            <a:r>
              <a:rPr lang="en-NL" sz="1800" dirty="0"/>
              <a:t>Conceptual workout of how the product is going to solve that need (e.g. </a:t>
            </a:r>
            <a:r>
              <a:rPr lang="en-US" sz="1800" dirty="0"/>
              <a:t>W</a:t>
            </a:r>
            <a:r>
              <a:rPr lang="en-NL" sz="1800" dirty="0" err="1"/>
              <a:t>hich</a:t>
            </a:r>
            <a:r>
              <a:rPr lang="en-NL" sz="1800" dirty="0"/>
              <a:t> beer to buy; beer recommender)</a:t>
            </a:r>
          </a:p>
          <a:p>
            <a:r>
              <a:rPr lang="en-NL" sz="1800" dirty="0"/>
              <a:t>Granularity:</a:t>
            </a:r>
          </a:p>
          <a:p>
            <a:pPr lvl="1"/>
            <a:r>
              <a:rPr lang="en-NL" sz="1800" dirty="0"/>
              <a:t>High-level design (e.g. </a:t>
            </a:r>
            <a:r>
              <a:rPr lang="en-US" sz="1800" dirty="0"/>
              <a:t>T</a:t>
            </a:r>
            <a:r>
              <a:rPr lang="en-NL" sz="1800" dirty="0"/>
              <a:t>he CV algorithms will identify beers)</a:t>
            </a:r>
          </a:p>
          <a:p>
            <a:pPr lvl="1"/>
            <a:r>
              <a:rPr lang="en-NL" sz="1800" dirty="0"/>
              <a:t>Low-level design (e.g. A CNN will classify a beer label to identify a beer)</a:t>
            </a:r>
            <a:endParaRPr lang="en-GB" sz="180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05374F4-897D-4155-87D6-49E3C80659C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23539" y="3485645"/>
            <a:ext cx="11144921" cy="471498"/>
          </a:xfrm>
        </p:spPr>
        <p:txBody>
          <a:bodyPr/>
          <a:lstStyle/>
          <a:p>
            <a:r>
              <a:rPr lang="en-NL" sz="2400" dirty="0"/>
              <a:t>Product: Result of the Design</a:t>
            </a:r>
            <a:endParaRPr lang="en-GB" sz="2400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791B169-C68B-45B6-9B6B-D5CEB3E4BC49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523539" y="3957143"/>
            <a:ext cx="11144921" cy="1474250"/>
          </a:xfrm>
        </p:spPr>
        <p:txBody>
          <a:bodyPr/>
          <a:lstStyle/>
          <a:p>
            <a:r>
              <a:rPr lang="en-NL" sz="1800" b="1" dirty="0"/>
              <a:t>User-Interface</a:t>
            </a:r>
            <a:r>
              <a:rPr lang="en-NL" sz="1800" dirty="0"/>
              <a:t>/Front-end</a:t>
            </a:r>
          </a:p>
          <a:p>
            <a:r>
              <a:rPr lang="en-NL" sz="1800" b="1" dirty="0"/>
              <a:t>Topic/Domain </a:t>
            </a:r>
            <a:r>
              <a:rPr lang="en-NL" sz="1800" dirty="0"/>
              <a:t>Logic</a:t>
            </a:r>
          </a:p>
          <a:p>
            <a:r>
              <a:rPr lang="en-NL" sz="1800" b="1" dirty="0"/>
              <a:t>Database/Back-end</a:t>
            </a:r>
          </a:p>
          <a:p>
            <a:r>
              <a:rPr lang="en-NL" sz="1800" b="1" dirty="0"/>
              <a:t>Features (e.g. </a:t>
            </a:r>
            <a:r>
              <a:rPr lang="en-US" sz="1800" b="1" dirty="0"/>
              <a:t>Y</a:t>
            </a:r>
            <a:r>
              <a:rPr lang="en-NL" sz="1800" b="1" dirty="0"/>
              <a:t>our CV model)</a:t>
            </a:r>
          </a:p>
        </p:txBody>
      </p:sp>
    </p:spTree>
    <p:extLst>
      <p:ext uri="{BB962C8B-B14F-4D97-AF65-F5344CB8AC3E}">
        <p14:creationId xmlns:p14="http://schemas.microsoft.com/office/powerpoint/2010/main" val="1115634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6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jdelijke aanduiding voor tekst 9">
            <a:extLst>
              <a:ext uri="{FF2B5EF4-FFF2-40B4-BE49-F238E27FC236}">
                <a16:creationId xmlns:a16="http://schemas.microsoft.com/office/drawing/2014/main" id="{18A26114-C70A-1045-B928-7E9DEFEB56C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7881" y="1399343"/>
            <a:ext cx="11286843" cy="471498"/>
          </a:xfrm>
        </p:spPr>
        <p:txBody>
          <a:bodyPr/>
          <a:lstStyle/>
          <a:p>
            <a:r>
              <a:rPr lang="en-NL" dirty="0"/>
              <a:t>Complete: concerns all aspects of the project in a basic level</a:t>
            </a:r>
            <a:endParaRPr lang="nl-NL" dirty="0"/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49EFD80A-BD39-E443-B3AE-61D6EEB72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Full Prototype</a:t>
            </a:r>
            <a:endParaRPr lang="nl-NL" dirty="0"/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C0E6F2AA-432C-0142-A3F8-FAC53D1F0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5</a:t>
            </a:fld>
            <a:endParaRPr lang="nl-NL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6C64E5-FBB6-431D-A7C4-2FE2DD779568}"/>
              </a:ext>
            </a:extLst>
          </p:cNvPr>
          <p:cNvSpPr txBox="1"/>
          <p:nvPr/>
        </p:nvSpPr>
        <p:spPr>
          <a:xfrm>
            <a:off x="749694" y="4832848"/>
            <a:ext cx="10268542" cy="58477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NL" sz="3200" dirty="0"/>
              <a:t>Features</a:t>
            </a:r>
            <a:endParaRPr lang="en-GB" sz="3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8787FE-581F-4534-9298-E7EDCAA52D0E}"/>
              </a:ext>
            </a:extLst>
          </p:cNvPr>
          <p:cNvSpPr txBox="1"/>
          <p:nvPr/>
        </p:nvSpPr>
        <p:spPr>
          <a:xfrm>
            <a:off x="749694" y="4178759"/>
            <a:ext cx="10268542" cy="58477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NL" sz="3200" dirty="0"/>
              <a:t>Database/Back-end</a:t>
            </a:r>
            <a:endParaRPr lang="en-GB" sz="3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5876983-98AB-4CA6-AA4A-6BD4D44D856A}"/>
              </a:ext>
            </a:extLst>
          </p:cNvPr>
          <p:cNvSpPr txBox="1"/>
          <p:nvPr/>
        </p:nvSpPr>
        <p:spPr>
          <a:xfrm>
            <a:off x="749694" y="3496917"/>
            <a:ext cx="10268542" cy="5847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NL" sz="3200" dirty="0"/>
              <a:t>Topic/Domain</a:t>
            </a:r>
            <a:endParaRPr lang="en-GB" sz="3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10CC1C0-D6B3-46CE-B73C-7D610AAE4F75}"/>
              </a:ext>
            </a:extLst>
          </p:cNvPr>
          <p:cNvSpPr txBox="1"/>
          <p:nvPr/>
        </p:nvSpPr>
        <p:spPr>
          <a:xfrm>
            <a:off x="749694" y="2809568"/>
            <a:ext cx="10268542" cy="584775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NL" sz="3200" dirty="0"/>
              <a:t>User Interface</a:t>
            </a:r>
            <a:endParaRPr lang="en-GB" sz="3200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25F9905-AFA1-4FA2-8875-02C2C65C9B2F}"/>
              </a:ext>
            </a:extLst>
          </p:cNvPr>
          <p:cNvSpPr/>
          <p:nvPr/>
        </p:nvSpPr>
        <p:spPr>
          <a:xfrm>
            <a:off x="537882" y="2606892"/>
            <a:ext cx="10832483" cy="3021496"/>
          </a:xfrm>
          <a:prstGeom prst="round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8F0140-0827-402F-AC2D-C3DE3D57180C}"/>
              </a:ext>
            </a:extLst>
          </p:cNvPr>
          <p:cNvSpPr txBox="1"/>
          <p:nvPr/>
        </p:nvSpPr>
        <p:spPr>
          <a:xfrm>
            <a:off x="2083409" y="2237560"/>
            <a:ext cx="7583099" cy="369332"/>
          </a:xfrm>
          <a:prstGeom prst="rect">
            <a:avLst/>
          </a:prstGeom>
          <a:noFill/>
          <a:ln w="12700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NL" dirty="0"/>
              <a:t>Full-Project Architecture: Everything is designed (and build) on the lowest level</a:t>
            </a:r>
            <a:endParaRPr lang="en-GB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D6B9BFD1-382D-FA88-61A9-210ED4626837}"/>
              </a:ext>
            </a:extLst>
          </p:cNvPr>
          <p:cNvSpPr txBox="1">
            <a:spLocks/>
          </p:cNvSpPr>
          <p:nvPr/>
        </p:nvSpPr>
        <p:spPr>
          <a:xfrm>
            <a:off x="968578" y="6325194"/>
            <a:ext cx="11144922" cy="47149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3000" b="0" kern="1200" baseline="0">
                <a:solidFill>
                  <a:srgbClr val="00B7EE"/>
                </a:solidFill>
                <a:latin typeface="Open Sans SemiBold" panose="020B06060305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NL" dirty="0"/>
              <a:t>E.g. </a:t>
            </a:r>
            <a:r>
              <a:rPr lang="en-US" dirty="0"/>
              <a:t>A</a:t>
            </a:r>
            <a:r>
              <a:rPr lang="en-NL" dirty="0"/>
              <a:t> command line interface, an alpha game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6838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3A4B694-70F4-49EC-BB2F-05001B3133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6</a:t>
            </a:fld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B2DF51-DEA7-4E62-8F15-0F2C746E684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NL" dirty="0"/>
              <a:t>Concerns all aspects of the project for a given layer on the most basic level</a:t>
            </a:r>
            <a:endParaRPr lang="nl-NL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057C872-9CF0-4561-B032-A9218BAF92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Horizontal Slice Prototype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2A4B9C-FD9A-4D6F-A0AE-6D762FC11FEF}"/>
              </a:ext>
            </a:extLst>
          </p:cNvPr>
          <p:cNvSpPr txBox="1"/>
          <p:nvPr/>
        </p:nvSpPr>
        <p:spPr>
          <a:xfrm>
            <a:off x="749694" y="4832848"/>
            <a:ext cx="10268542" cy="58477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NL" sz="3200" dirty="0"/>
              <a:t>Features</a:t>
            </a:r>
            <a:endParaRPr lang="en-GB" sz="3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A5935E-82BA-41DB-9A84-E4DDA13822D4}"/>
              </a:ext>
            </a:extLst>
          </p:cNvPr>
          <p:cNvSpPr txBox="1"/>
          <p:nvPr/>
        </p:nvSpPr>
        <p:spPr>
          <a:xfrm>
            <a:off x="749694" y="4178759"/>
            <a:ext cx="10268542" cy="58477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NL" sz="3200" dirty="0"/>
              <a:t>Database/Back-end</a:t>
            </a:r>
            <a:endParaRPr lang="en-GB" sz="3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8A5CAC-816D-4B3B-8CCE-D9C3C6BA34DF}"/>
              </a:ext>
            </a:extLst>
          </p:cNvPr>
          <p:cNvSpPr txBox="1"/>
          <p:nvPr/>
        </p:nvSpPr>
        <p:spPr>
          <a:xfrm>
            <a:off x="749694" y="3496917"/>
            <a:ext cx="10268542" cy="5847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NL" sz="3200" dirty="0"/>
              <a:t>Topic/Domain</a:t>
            </a:r>
            <a:endParaRPr lang="en-GB" sz="3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2B5979-3A0B-46CD-8BF2-6F5172EF2548}"/>
              </a:ext>
            </a:extLst>
          </p:cNvPr>
          <p:cNvSpPr txBox="1"/>
          <p:nvPr/>
        </p:nvSpPr>
        <p:spPr>
          <a:xfrm>
            <a:off x="749694" y="2809568"/>
            <a:ext cx="10268542" cy="584775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NL" sz="3200" dirty="0"/>
              <a:t>User Interface</a:t>
            </a:r>
            <a:endParaRPr lang="en-GB" sz="3200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45C879D0-0B33-49B2-A1AA-47EFE8BD76E2}"/>
              </a:ext>
            </a:extLst>
          </p:cNvPr>
          <p:cNvSpPr/>
          <p:nvPr/>
        </p:nvSpPr>
        <p:spPr>
          <a:xfrm>
            <a:off x="592117" y="4791934"/>
            <a:ext cx="10716727" cy="695123"/>
          </a:xfrm>
          <a:prstGeom prst="round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281DB7-7E1B-4E79-96EB-96D820BDE3FE}"/>
              </a:ext>
            </a:extLst>
          </p:cNvPr>
          <p:cNvSpPr txBox="1"/>
          <p:nvPr/>
        </p:nvSpPr>
        <p:spPr>
          <a:xfrm>
            <a:off x="846246" y="5486393"/>
            <a:ext cx="10268542" cy="369332"/>
          </a:xfrm>
          <a:prstGeom prst="rect">
            <a:avLst/>
          </a:prstGeom>
          <a:noFill/>
          <a:ln w="12700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NL" dirty="0"/>
              <a:t>Horizontal Slice: High-Level design/application with the most basic application functionality for a given slice </a:t>
            </a:r>
            <a:endParaRPr lang="en-GB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B36FACCE-9264-2E69-3F83-1F4A5D2A3D73}"/>
              </a:ext>
            </a:extLst>
          </p:cNvPr>
          <p:cNvSpPr txBox="1">
            <a:spLocks/>
          </p:cNvSpPr>
          <p:nvPr/>
        </p:nvSpPr>
        <p:spPr>
          <a:xfrm>
            <a:off x="749694" y="6325194"/>
            <a:ext cx="11363806" cy="47149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3000" b="0" kern="1200" baseline="0">
                <a:solidFill>
                  <a:srgbClr val="00B7EE"/>
                </a:solidFill>
                <a:latin typeface="Open Sans SemiBold" panose="020B06060305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NL" sz="2800" dirty="0"/>
              <a:t>E.g. </a:t>
            </a:r>
            <a:r>
              <a:rPr lang="en-US" sz="2800" dirty="0"/>
              <a:t>B</a:t>
            </a:r>
            <a:r>
              <a:rPr lang="en-NL" sz="2800" dirty="0" err="1"/>
              <a:t>uilding</a:t>
            </a:r>
            <a:r>
              <a:rPr lang="en-NL" sz="2800" dirty="0"/>
              <a:t> (all) your PoC model(s) in a </a:t>
            </a:r>
            <a:r>
              <a:rPr lang="en-NL" sz="2800" dirty="0" err="1"/>
              <a:t>Juypter</a:t>
            </a:r>
            <a:r>
              <a:rPr lang="en-NL" sz="2800" dirty="0"/>
              <a:t> notebook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2766301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jdelijke aanduiding voor tekst 9">
            <a:extLst>
              <a:ext uri="{FF2B5EF4-FFF2-40B4-BE49-F238E27FC236}">
                <a16:creationId xmlns:a16="http://schemas.microsoft.com/office/drawing/2014/main" id="{18A26114-C70A-1045-B928-7E9DEFEB56C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NL" dirty="0"/>
              <a:t>Concerns all aspects of the project for a given layer</a:t>
            </a:r>
            <a:endParaRPr lang="nl-NL" dirty="0"/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49EFD80A-BD39-E443-B3AE-61D6EEB72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Horizontal Slice Prototype</a:t>
            </a:r>
            <a:endParaRPr lang="nl-NL" dirty="0"/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C0E6F2AA-432C-0142-A3F8-FAC53D1F0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7</a:t>
            </a:fld>
            <a:endParaRPr lang="nl-NL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6C64E5-FBB6-431D-A7C4-2FE2DD779568}"/>
              </a:ext>
            </a:extLst>
          </p:cNvPr>
          <p:cNvSpPr txBox="1"/>
          <p:nvPr/>
        </p:nvSpPr>
        <p:spPr>
          <a:xfrm>
            <a:off x="749694" y="4832848"/>
            <a:ext cx="10268542" cy="584775"/>
          </a:xfrm>
          <a:prstGeom prst="rect">
            <a:avLst/>
          </a:prstGeom>
          <a:solidFill>
            <a:srgbClr val="75B4EC">
              <a:alpha val="40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NL" sz="3200" dirty="0"/>
              <a:t>Features</a:t>
            </a:r>
            <a:endParaRPr lang="en-GB" sz="3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8787FE-581F-4534-9298-E7EDCAA52D0E}"/>
              </a:ext>
            </a:extLst>
          </p:cNvPr>
          <p:cNvSpPr txBox="1"/>
          <p:nvPr/>
        </p:nvSpPr>
        <p:spPr>
          <a:xfrm>
            <a:off x="749694" y="4178759"/>
            <a:ext cx="10268542" cy="584775"/>
          </a:xfrm>
          <a:prstGeom prst="rect">
            <a:avLst/>
          </a:prstGeom>
          <a:solidFill>
            <a:srgbClr val="F7CBAC">
              <a:alpha val="40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NL" sz="3200" dirty="0"/>
              <a:t>Database/Back-end</a:t>
            </a:r>
            <a:endParaRPr lang="en-GB" sz="3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5876983-98AB-4CA6-AA4A-6BD4D44D856A}"/>
              </a:ext>
            </a:extLst>
          </p:cNvPr>
          <p:cNvSpPr txBox="1"/>
          <p:nvPr/>
        </p:nvSpPr>
        <p:spPr>
          <a:xfrm>
            <a:off x="749694" y="3496917"/>
            <a:ext cx="10268542" cy="584775"/>
          </a:xfrm>
          <a:prstGeom prst="rect">
            <a:avLst/>
          </a:prstGeom>
          <a:solidFill>
            <a:srgbClr val="D9D9D9">
              <a:alpha val="40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NL" sz="3200" dirty="0"/>
              <a:t>Topic/Domain</a:t>
            </a:r>
            <a:endParaRPr lang="en-GB" sz="3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10CC1C0-D6B3-46CE-B73C-7D610AAE4F75}"/>
              </a:ext>
            </a:extLst>
          </p:cNvPr>
          <p:cNvSpPr txBox="1"/>
          <p:nvPr/>
        </p:nvSpPr>
        <p:spPr>
          <a:xfrm>
            <a:off x="749694" y="2809568"/>
            <a:ext cx="10268542" cy="584775"/>
          </a:xfrm>
          <a:prstGeom prst="rect">
            <a:avLst/>
          </a:prstGeom>
          <a:solidFill>
            <a:srgbClr val="00FE7F">
              <a:alpha val="40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NL" sz="3200" dirty="0"/>
              <a:t>User Interface</a:t>
            </a:r>
            <a:endParaRPr lang="en-GB" sz="3200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25F9905-AFA1-4FA2-8875-02C2C65C9B2F}"/>
              </a:ext>
            </a:extLst>
          </p:cNvPr>
          <p:cNvSpPr/>
          <p:nvPr/>
        </p:nvSpPr>
        <p:spPr>
          <a:xfrm>
            <a:off x="537882" y="2606892"/>
            <a:ext cx="10832483" cy="856765"/>
          </a:xfrm>
          <a:prstGeom prst="round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8F0140-0827-402F-AC2D-C3DE3D57180C}"/>
              </a:ext>
            </a:extLst>
          </p:cNvPr>
          <p:cNvSpPr txBox="1"/>
          <p:nvPr/>
        </p:nvSpPr>
        <p:spPr>
          <a:xfrm>
            <a:off x="749694" y="2237560"/>
            <a:ext cx="10268541" cy="369332"/>
          </a:xfrm>
          <a:prstGeom prst="rect">
            <a:avLst/>
          </a:prstGeom>
          <a:noFill/>
          <a:ln w="12700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NL" dirty="0"/>
              <a:t>Horizontal Slice: High-Level design/application with the most basic application functionality for a given slice </a:t>
            </a:r>
            <a:endParaRPr lang="en-GB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0CD0197D-09C9-E764-9249-0E87642A0E50}"/>
              </a:ext>
            </a:extLst>
          </p:cNvPr>
          <p:cNvSpPr txBox="1">
            <a:spLocks/>
          </p:cNvSpPr>
          <p:nvPr/>
        </p:nvSpPr>
        <p:spPr>
          <a:xfrm>
            <a:off x="968578" y="6325194"/>
            <a:ext cx="11144922" cy="47149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3000" b="0" kern="1200" baseline="0">
                <a:solidFill>
                  <a:srgbClr val="00B7EE"/>
                </a:solidFill>
                <a:latin typeface="Open Sans SemiBold" panose="020B06060305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NL" dirty="0"/>
              <a:t>E.g. Your wireframe prototype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63572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jdelijke aanduiding voor tekst 9">
            <a:extLst>
              <a:ext uri="{FF2B5EF4-FFF2-40B4-BE49-F238E27FC236}">
                <a16:creationId xmlns:a16="http://schemas.microsoft.com/office/drawing/2014/main" id="{18A26114-C70A-1045-B928-7E9DEFEB56C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NL" dirty="0"/>
              <a:t>Concerns all aspects of the project for a single feature</a:t>
            </a:r>
            <a:endParaRPr lang="nl-NL" dirty="0"/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49EFD80A-BD39-E443-B3AE-61D6EEB72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Vertical Slice Prototype</a:t>
            </a:r>
            <a:endParaRPr lang="nl-NL" dirty="0"/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C0E6F2AA-432C-0142-A3F8-FAC53D1F0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8</a:t>
            </a:fld>
            <a:endParaRPr lang="nl-NL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6C64E5-FBB6-431D-A7C4-2FE2DD779568}"/>
              </a:ext>
            </a:extLst>
          </p:cNvPr>
          <p:cNvSpPr txBox="1"/>
          <p:nvPr/>
        </p:nvSpPr>
        <p:spPr>
          <a:xfrm>
            <a:off x="749694" y="4832848"/>
            <a:ext cx="10268542" cy="58477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NL" sz="3200" dirty="0"/>
              <a:t>Features</a:t>
            </a:r>
            <a:endParaRPr lang="en-GB" sz="3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8787FE-581F-4534-9298-E7EDCAA52D0E}"/>
              </a:ext>
            </a:extLst>
          </p:cNvPr>
          <p:cNvSpPr txBox="1"/>
          <p:nvPr/>
        </p:nvSpPr>
        <p:spPr>
          <a:xfrm>
            <a:off x="749694" y="4178759"/>
            <a:ext cx="10268542" cy="58477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NL" sz="3200" dirty="0"/>
              <a:t>Database/Back-end</a:t>
            </a:r>
            <a:endParaRPr lang="en-GB" sz="3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5876983-98AB-4CA6-AA4A-6BD4D44D856A}"/>
              </a:ext>
            </a:extLst>
          </p:cNvPr>
          <p:cNvSpPr txBox="1"/>
          <p:nvPr/>
        </p:nvSpPr>
        <p:spPr>
          <a:xfrm>
            <a:off x="749694" y="3496917"/>
            <a:ext cx="10268542" cy="5847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NL" sz="3200" dirty="0"/>
              <a:t>Topic/Domain</a:t>
            </a:r>
            <a:endParaRPr lang="en-GB" sz="3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10CC1C0-D6B3-46CE-B73C-7D610AAE4F75}"/>
              </a:ext>
            </a:extLst>
          </p:cNvPr>
          <p:cNvSpPr txBox="1"/>
          <p:nvPr/>
        </p:nvSpPr>
        <p:spPr>
          <a:xfrm>
            <a:off x="749694" y="2809568"/>
            <a:ext cx="10268542" cy="584775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NL" sz="3200" dirty="0"/>
              <a:t>User Interface</a:t>
            </a:r>
            <a:endParaRPr lang="en-GB" sz="3200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CD36066-0865-4C7D-B1AA-13B5A71482B0}"/>
              </a:ext>
            </a:extLst>
          </p:cNvPr>
          <p:cNvSpPr/>
          <p:nvPr/>
        </p:nvSpPr>
        <p:spPr>
          <a:xfrm>
            <a:off x="2601212" y="2606892"/>
            <a:ext cx="1550505" cy="3021496"/>
          </a:xfrm>
          <a:prstGeom prst="round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7F65095-B2B9-473E-B34E-EF5F80422D72}"/>
              </a:ext>
            </a:extLst>
          </p:cNvPr>
          <p:cNvSpPr txBox="1"/>
          <p:nvPr/>
        </p:nvSpPr>
        <p:spPr>
          <a:xfrm>
            <a:off x="761055" y="1961624"/>
            <a:ext cx="5838532" cy="646331"/>
          </a:xfrm>
          <a:prstGeom prst="rect">
            <a:avLst/>
          </a:prstGeom>
          <a:noFill/>
          <a:ln w="12700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NL" dirty="0"/>
              <a:t>(Computer Vision Model) Feature Fully </a:t>
            </a:r>
            <a:r>
              <a:rPr lang="en-NL" b="1" dirty="0"/>
              <a:t>Designed/Build </a:t>
            </a:r>
            <a:r>
              <a:rPr lang="en-NL" dirty="0"/>
              <a:t>on the lowest-level; and fully functionally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D4053F-5847-C72D-2874-E508D2BF92C6}"/>
              </a:ext>
            </a:extLst>
          </p:cNvPr>
          <p:cNvSpPr txBox="1">
            <a:spLocks/>
          </p:cNvSpPr>
          <p:nvPr/>
        </p:nvSpPr>
        <p:spPr>
          <a:xfrm>
            <a:off x="968578" y="6325194"/>
            <a:ext cx="11144922" cy="47149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3000" b="0" kern="1200" baseline="0">
                <a:solidFill>
                  <a:srgbClr val="00B7EE"/>
                </a:solidFill>
                <a:latin typeface="Open Sans SemiBold" panose="020B06060305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NL" dirty="0"/>
              <a:t>E.g. app which can only demonstrate 1 feature (gold)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47403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3A4B694-70F4-49EC-BB2F-05001B3133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9</a:t>
            </a:fld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B2DF51-DEA7-4E62-8F15-0F2C746E684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NL" dirty="0"/>
              <a:t>Concerns all aspects of the project for a single feature, and focusses on smaller aspects to test &amp; gain insight quicker</a:t>
            </a:r>
            <a:endParaRPr lang="en-GB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057C872-9CF0-4561-B032-A9218BAF92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Vertical Slice Prototype: 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2A4B9C-FD9A-4D6F-A0AE-6D762FC11FEF}"/>
              </a:ext>
            </a:extLst>
          </p:cNvPr>
          <p:cNvSpPr txBox="1"/>
          <p:nvPr/>
        </p:nvSpPr>
        <p:spPr>
          <a:xfrm>
            <a:off x="749694" y="4832848"/>
            <a:ext cx="10268542" cy="58477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NL" sz="3200" dirty="0"/>
              <a:t>Features</a:t>
            </a:r>
            <a:endParaRPr lang="en-GB" sz="3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A5935E-82BA-41DB-9A84-E4DDA13822D4}"/>
              </a:ext>
            </a:extLst>
          </p:cNvPr>
          <p:cNvSpPr txBox="1"/>
          <p:nvPr/>
        </p:nvSpPr>
        <p:spPr>
          <a:xfrm>
            <a:off x="749694" y="4178759"/>
            <a:ext cx="10268542" cy="58477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NL" sz="3200" dirty="0"/>
              <a:t>Database/Back-end</a:t>
            </a:r>
            <a:endParaRPr lang="en-GB" sz="3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8A5CAC-816D-4B3B-8CCE-D9C3C6BA34DF}"/>
              </a:ext>
            </a:extLst>
          </p:cNvPr>
          <p:cNvSpPr txBox="1"/>
          <p:nvPr/>
        </p:nvSpPr>
        <p:spPr>
          <a:xfrm>
            <a:off x="749694" y="3496917"/>
            <a:ext cx="10268542" cy="5847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NL" sz="3200" dirty="0"/>
              <a:t>Topic/Domain</a:t>
            </a:r>
            <a:endParaRPr lang="en-GB" sz="3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2B5979-3A0B-46CD-8BF2-6F5172EF2548}"/>
              </a:ext>
            </a:extLst>
          </p:cNvPr>
          <p:cNvSpPr txBox="1"/>
          <p:nvPr/>
        </p:nvSpPr>
        <p:spPr>
          <a:xfrm>
            <a:off x="749694" y="2809568"/>
            <a:ext cx="10268542" cy="584775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NL" sz="3200" dirty="0"/>
              <a:t>User Interface</a:t>
            </a:r>
            <a:endParaRPr lang="en-GB" sz="3200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45C879D0-0B33-49B2-A1AA-47EFE8BD76E2}"/>
              </a:ext>
            </a:extLst>
          </p:cNvPr>
          <p:cNvSpPr/>
          <p:nvPr/>
        </p:nvSpPr>
        <p:spPr>
          <a:xfrm>
            <a:off x="2601212" y="4763534"/>
            <a:ext cx="1550505" cy="695123"/>
          </a:xfrm>
          <a:prstGeom prst="round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281DB7-7E1B-4E79-96EB-96D820BDE3FE}"/>
              </a:ext>
            </a:extLst>
          </p:cNvPr>
          <p:cNvSpPr txBox="1"/>
          <p:nvPr/>
        </p:nvSpPr>
        <p:spPr>
          <a:xfrm>
            <a:off x="749694" y="5457993"/>
            <a:ext cx="10268542" cy="646331"/>
          </a:xfrm>
          <a:prstGeom prst="rect">
            <a:avLst/>
          </a:prstGeom>
          <a:noFill/>
          <a:ln w="12700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NL" dirty="0"/>
              <a:t>Vertical Slice of </a:t>
            </a:r>
            <a:r>
              <a:rPr lang="en-NL" b="1" dirty="0"/>
              <a:t>Design</a:t>
            </a:r>
            <a:r>
              <a:rPr lang="en-NL" dirty="0"/>
              <a:t>: Computer Vision Feature completely designed </a:t>
            </a:r>
            <a:r>
              <a:rPr lang="en-NL" dirty="0">
                <a:sym typeface="Wingdings" panose="05000000000000000000" pitchFamily="2" charset="2"/>
              </a:rPr>
              <a:t> Low-level design shaped into a </a:t>
            </a:r>
            <a:r>
              <a:rPr lang="en-NL" dirty="0" err="1">
                <a:sym typeface="Wingdings" panose="05000000000000000000" pitchFamily="2" charset="2"/>
              </a:rPr>
              <a:t>Wizzard</a:t>
            </a:r>
            <a:r>
              <a:rPr lang="en-NL" dirty="0">
                <a:sym typeface="Wingdings" panose="05000000000000000000" pitchFamily="2" charset="2"/>
              </a:rPr>
              <a:t> of Oz Experiment</a:t>
            </a:r>
            <a:r>
              <a:rPr lang="en-NL" dirty="0"/>
              <a:t> </a:t>
            </a:r>
            <a:endParaRPr lang="en-GB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333B976-4190-46C5-96D2-8A4F81171B9E}"/>
              </a:ext>
            </a:extLst>
          </p:cNvPr>
          <p:cNvSpPr/>
          <p:nvPr/>
        </p:nvSpPr>
        <p:spPr>
          <a:xfrm>
            <a:off x="2601212" y="2750507"/>
            <a:ext cx="1550505" cy="695123"/>
          </a:xfrm>
          <a:prstGeom prst="round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42876AD-6554-4824-8BCA-8495C2F79BA7}"/>
              </a:ext>
            </a:extLst>
          </p:cNvPr>
          <p:cNvSpPr txBox="1"/>
          <p:nvPr/>
        </p:nvSpPr>
        <p:spPr>
          <a:xfrm>
            <a:off x="482752" y="2381839"/>
            <a:ext cx="11144922" cy="369332"/>
          </a:xfrm>
          <a:prstGeom prst="rect">
            <a:avLst/>
          </a:prstGeom>
          <a:noFill/>
          <a:ln w="12700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NL" dirty="0"/>
              <a:t>Vertical Slice of </a:t>
            </a:r>
            <a:r>
              <a:rPr lang="en-NL" b="1" dirty="0"/>
              <a:t>Design</a:t>
            </a:r>
            <a:r>
              <a:rPr lang="en-NL" dirty="0"/>
              <a:t>: User Interface completely designed </a:t>
            </a:r>
            <a:r>
              <a:rPr lang="en-NL" dirty="0">
                <a:sym typeface="Wingdings" panose="05000000000000000000" pitchFamily="2" charset="2"/>
              </a:rPr>
              <a:t> Low-level design</a:t>
            </a:r>
            <a:r>
              <a:rPr lang="en-NL" dirty="0"/>
              <a:t> paper shaped into a paper prototype</a:t>
            </a:r>
            <a:endParaRPr lang="en-GB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A42D7B72-ED5B-E7FA-40C7-580A47C925B1}"/>
              </a:ext>
            </a:extLst>
          </p:cNvPr>
          <p:cNvSpPr txBox="1">
            <a:spLocks/>
          </p:cNvSpPr>
          <p:nvPr/>
        </p:nvSpPr>
        <p:spPr>
          <a:xfrm>
            <a:off x="968578" y="6325194"/>
            <a:ext cx="11144922" cy="47149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3000" b="0" kern="1200" baseline="0">
                <a:solidFill>
                  <a:srgbClr val="00B7EE"/>
                </a:solidFill>
                <a:latin typeface="Open Sans SemiBold" panose="020B06060305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NL" dirty="0"/>
              <a:t>E.g. </a:t>
            </a:r>
            <a:r>
              <a:rPr lang="en-NL" dirty="0" err="1"/>
              <a:t>Wizzard</a:t>
            </a:r>
            <a:r>
              <a:rPr lang="en-NL" dirty="0"/>
              <a:t> of Oz – Paper Prototype: Datalab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84338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</p:bldLst>
  </p:timing>
</p:sld>
</file>

<file path=ppt/theme/theme1.xml><?xml version="1.0" encoding="utf-8"?>
<a:theme xmlns:a="http://schemas.openxmlformats.org/drawingml/2006/main" name="TITLE SIDE">
  <a:themeElements>
    <a:clrScheme name="Aangepast 2">
      <a:dk1>
        <a:srgbClr val="000000"/>
      </a:dk1>
      <a:lt1>
        <a:srgbClr val="FFFFFF"/>
      </a:lt1>
      <a:dk2>
        <a:srgbClr val="0E3D67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Uas Powerpoint.pptx" id="{E1222238-079D-4974-8536-DE896AF598CD}" vid="{74072DD1-003A-498D-805F-6F12813DF1F1}"/>
    </a:ext>
  </a:extLst>
</a:theme>
</file>

<file path=ppt/theme/theme2.xml><?xml version="1.0" encoding="utf-8"?>
<a:theme xmlns:a="http://schemas.openxmlformats.org/drawingml/2006/main" name="TEXT SLIDE">
  <a:themeElements>
    <a:clrScheme name="BUas Thema">
      <a:dk1>
        <a:srgbClr val="000000"/>
      </a:dk1>
      <a:lt1>
        <a:srgbClr val="FFFFFF"/>
      </a:lt1>
      <a:dk2>
        <a:srgbClr val="0E3D67"/>
      </a:dk2>
      <a:lt2>
        <a:srgbClr val="E7E6E6"/>
      </a:lt2>
      <a:accent1>
        <a:srgbClr val="00B7ED"/>
      </a:accent1>
      <a:accent2>
        <a:srgbClr val="EC7C30"/>
      </a:accent2>
      <a:accent3>
        <a:srgbClr val="FDFFFE"/>
      </a:accent3>
      <a:accent4>
        <a:srgbClr val="FDFFFE"/>
      </a:accent4>
      <a:accent5>
        <a:srgbClr val="FDFFFE"/>
      </a:accent5>
      <a:accent6>
        <a:srgbClr val="FDFFFE"/>
      </a:accent6>
      <a:hlink>
        <a:srgbClr val="FDFFFE"/>
      </a:hlink>
      <a:folHlink>
        <a:srgbClr val="EC7C3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Uas Powerpoint.pptx" id="{E1222238-079D-4974-8536-DE896AF598CD}" vid="{858C82BB-7DD2-4828-892B-C2A10CE3C946}"/>
    </a:ext>
  </a:extLst>
</a:theme>
</file>

<file path=ppt/theme/theme3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4F1F1ABCFD2BE4B8B1E750B442EF574" ma:contentTypeVersion="2" ma:contentTypeDescription="Create a new document." ma:contentTypeScope="" ma:versionID="f78758d6ec3b867ff54b7744096547eb">
  <xsd:schema xmlns:xsd="http://www.w3.org/2001/XMLSchema" xmlns:xs="http://www.w3.org/2001/XMLSchema" xmlns:p="http://schemas.microsoft.com/office/2006/metadata/properties" xmlns:ns2="b1572d76-2e15-45e0-bdfb-8acd0010a487" targetNamespace="http://schemas.microsoft.com/office/2006/metadata/properties" ma:root="true" ma:fieldsID="aece07dbd7acb675b5546ae81a97f793" ns2:_="">
    <xsd:import namespace="b1572d76-2e15-45e0-bdfb-8acd0010a48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1572d76-2e15-45e0-bdfb-8acd0010a48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DBDE96B7-2B32-41BB-94C3-26DDC5AA149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F240458-943A-4542-93C2-5CB679B2509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1572d76-2e15-45e0-bdfb-8acd0010a48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8080B34-2E67-4CAF-8EF6-72F240EC50BC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BUas Powerpoint</Template>
  <TotalTime>0</TotalTime>
  <Words>691</Words>
  <Application>Microsoft Office PowerPoint</Application>
  <PresentationFormat>Widescreen</PresentationFormat>
  <Paragraphs>88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Arial</vt:lpstr>
      <vt:lpstr>Calibri</vt:lpstr>
      <vt:lpstr>Open Sans</vt:lpstr>
      <vt:lpstr>Open Sans Semibold</vt:lpstr>
      <vt:lpstr>Open Sans Semibold</vt:lpstr>
      <vt:lpstr>TITLE SIDE</vt:lpstr>
      <vt:lpstr>TEXT SLIDE</vt:lpstr>
      <vt:lpstr>HCAI: Vertical &amp; Horizontal Slicing</vt:lpstr>
      <vt:lpstr>How do we build and test a product?</vt:lpstr>
      <vt:lpstr>What do we want to gain?</vt:lpstr>
      <vt:lpstr>Types of vertical and horizontal slices</vt:lpstr>
      <vt:lpstr>Full Prototype</vt:lpstr>
      <vt:lpstr>Horizontal Slice Prototype</vt:lpstr>
      <vt:lpstr>Horizontal Slice Prototype</vt:lpstr>
      <vt:lpstr>Vertical Slice Prototype</vt:lpstr>
      <vt:lpstr>Vertical Slice Prototype: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Human-Centered Artificial Intelligence</dc:title>
  <dc:creator>Heijligers, Bram</dc:creator>
  <cp:lastModifiedBy>Heijligers, Bram</cp:lastModifiedBy>
  <cp:revision>9</cp:revision>
  <dcterms:created xsi:type="dcterms:W3CDTF">2022-04-09T09:45:35Z</dcterms:created>
  <dcterms:modified xsi:type="dcterms:W3CDTF">2023-03-21T20:13:18Z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0x01010054F1F1ABCFD2BE4B8B1E750B442EF574</vt:lpwstr>
  </property>
</Properties>
</file>